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73" d="100"/>
          <a:sy n="73" d="100"/>
        </p:scale>
        <p:origin x="774"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CBBB95-74C9-4A10-A326-B358B17E1925}" type="datetimeFigureOut">
              <a:rPr lang="en-GB" smtClean="0"/>
              <a:t>07/12/2021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255346" y="2750337"/>
            <a:ext cx="1171888" cy="1356442"/>
          </a:xfrm>
        </p:spPr>
        <p:txBody>
          <a:bodyPr/>
          <a:lstStyle/>
          <a:p>
            <a:fld id="{41727160-3C70-4A78-8A79-932FCF8BA587}" type="slidenum">
              <a:rPr lang="en-GB" smtClean="0"/>
              <a:t>‹#›</a:t>
            </a:fld>
            <a:endParaRPr lang="en-GB"/>
          </a:p>
        </p:txBody>
      </p:sp>
    </p:spTree>
    <p:extLst>
      <p:ext uri="{BB962C8B-B14F-4D97-AF65-F5344CB8AC3E}">
        <p14:creationId xmlns:p14="http://schemas.microsoft.com/office/powerpoint/2010/main" val="2033929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CCBBB95-74C9-4A10-A326-B358B17E1925}" type="datetimeFigureOut">
              <a:rPr lang="en-GB" smtClean="0"/>
              <a:t>07/12/2021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11309"/>
            <a:ext cx="1154151" cy="1090789"/>
          </a:xfrm>
        </p:spPr>
        <p:txBody>
          <a:bodyPr/>
          <a:lstStyle/>
          <a:p>
            <a:fld id="{41727160-3C70-4A78-8A79-932FCF8BA587}" type="slidenum">
              <a:rPr lang="en-GB" smtClean="0"/>
              <a:t>‹#›</a:t>
            </a:fld>
            <a:endParaRPr lang="en-GB"/>
          </a:p>
        </p:txBody>
      </p:sp>
    </p:spTree>
    <p:extLst>
      <p:ext uri="{BB962C8B-B14F-4D97-AF65-F5344CB8AC3E}">
        <p14:creationId xmlns:p14="http://schemas.microsoft.com/office/powerpoint/2010/main" val="3268215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CCBBB95-74C9-4A10-A326-B358B17E1925}" type="datetimeFigureOut">
              <a:rPr lang="en-GB" smtClean="0"/>
              <a:t>07/12/2021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11615"/>
            <a:ext cx="1154151" cy="1090789"/>
          </a:xfrm>
        </p:spPr>
        <p:txBody>
          <a:bodyPr/>
          <a:lstStyle/>
          <a:p>
            <a:fld id="{41727160-3C70-4A78-8A79-932FCF8BA587}" type="slidenum">
              <a:rPr lang="en-GB" smtClean="0"/>
              <a:t>‹#›</a:t>
            </a:fld>
            <a:endParaRPr lang="en-GB"/>
          </a:p>
        </p:txBody>
      </p:sp>
    </p:spTree>
    <p:extLst>
      <p:ext uri="{BB962C8B-B14F-4D97-AF65-F5344CB8AC3E}">
        <p14:creationId xmlns:p14="http://schemas.microsoft.com/office/powerpoint/2010/main" val="1391327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CCBBB95-74C9-4A10-A326-B358B17E1925}" type="datetimeFigureOut">
              <a:rPr lang="en-GB" smtClean="0"/>
              <a:t>07/12/2021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09925"/>
            <a:ext cx="1154151" cy="1090789"/>
          </a:xfrm>
        </p:spPr>
        <p:txBody>
          <a:bodyPr/>
          <a:lstStyle/>
          <a:p>
            <a:fld id="{41727160-3C70-4A78-8A79-932FCF8BA587}" type="slidenum">
              <a:rPr lang="en-GB" smtClean="0"/>
              <a:t>‹#›</a:t>
            </a:fld>
            <a:endParaRPr lang="en-GB"/>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132133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CCBBB95-74C9-4A10-A326-B358B17E1925}" type="datetimeFigureOut">
              <a:rPr lang="en-GB" smtClean="0"/>
              <a:t>07/12/2021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09925"/>
            <a:ext cx="1154151" cy="1090789"/>
          </a:xfrm>
        </p:spPr>
        <p:txBody>
          <a:bodyPr/>
          <a:lstStyle/>
          <a:p>
            <a:fld id="{41727160-3C70-4A78-8A79-932FCF8BA587}" type="slidenum">
              <a:rPr lang="en-GB" smtClean="0"/>
              <a:t>‹#›</a:t>
            </a:fld>
            <a:endParaRPr lang="en-GB"/>
          </a:p>
        </p:txBody>
      </p:sp>
    </p:spTree>
    <p:extLst>
      <p:ext uri="{BB962C8B-B14F-4D97-AF65-F5344CB8AC3E}">
        <p14:creationId xmlns:p14="http://schemas.microsoft.com/office/powerpoint/2010/main" val="13970880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CCBBB95-74C9-4A10-A326-B358B17E1925}" type="datetimeFigureOut">
              <a:rPr lang="en-GB" smtClean="0"/>
              <a:t>07/12/2021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1727160-3C70-4A78-8A79-932FCF8BA587}" type="slidenum">
              <a:rPr lang="en-GB" smtClean="0"/>
              <a:t>‹#›</a:t>
            </a:fld>
            <a:endParaRPr lang="en-GB"/>
          </a:p>
        </p:txBody>
      </p:sp>
    </p:spTree>
    <p:extLst>
      <p:ext uri="{BB962C8B-B14F-4D97-AF65-F5344CB8AC3E}">
        <p14:creationId xmlns:p14="http://schemas.microsoft.com/office/powerpoint/2010/main" val="27387948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CCBBB95-74C9-4A10-A326-B358B17E1925}" type="datetimeFigureOut">
              <a:rPr lang="en-GB" smtClean="0"/>
              <a:t>07/12/2021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1727160-3C70-4A78-8A79-932FCF8BA587}" type="slidenum">
              <a:rPr lang="en-GB" smtClean="0"/>
              <a:t>‹#›</a:t>
            </a:fld>
            <a:endParaRPr lang="en-GB"/>
          </a:p>
        </p:txBody>
      </p:sp>
    </p:spTree>
    <p:extLst>
      <p:ext uri="{BB962C8B-B14F-4D97-AF65-F5344CB8AC3E}">
        <p14:creationId xmlns:p14="http://schemas.microsoft.com/office/powerpoint/2010/main" val="32110689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CBBB95-74C9-4A10-A326-B358B17E1925}" type="datetimeFigureOut">
              <a:rPr lang="en-GB" smtClean="0"/>
              <a:t>07/12/2021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727160-3C70-4A78-8A79-932FCF8BA587}" type="slidenum">
              <a:rPr lang="en-GB" smtClean="0"/>
              <a:t>‹#›</a:t>
            </a:fld>
            <a:endParaRPr lang="en-GB"/>
          </a:p>
        </p:txBody>
      </p:sp>
    </p:spTree>
    <p:extLst>
      <p:ext uri="{BB962C8B-B14F-4D97-AF65-F5344CB8AC3E}">
        <p14:creationId xmlns:p14="http://schemas.microsoft.com/office/powerpoint/2010/main" val="4617125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DCCBBB95-74C9-4A10-A326-B358B17E1925}" type="datetimeFigureOut">
              <a:rPr lang="en-GB" smtClean="0"/>
              <a:t>07/12/2021</a:t>
            </a:fld>
            <a:endParaRPr lang="en-GB"/>
          </a:p>
        </p:txBody>
      </p:sp>
      <p:sp>
        <p:nvSpPr>
          <p:cNvPr id="5" name="Footer Placeholder 4"/>
          <p:cNvSpPr>
            <a:spLocks noGrp="1"/>
          </p:cNvSpPr>
          <p:nvPr>
            <p:ph type="ftr" sz="quarter" idx="11"/>
          </p:nvPr>
        </p:nvSpPr>
        <p:spPr>
          <a:xfrm>
            <a:off x="680321" y="5936188"/>
            <a:ext cx="6126805" cy="365125"/>
          </a:xfrm>
        </p:spPr>
        <p:txBody>
          <a:bodyPr/>
          <a:lstStyle/>
          <a:p>
            <a:endParaRPr lang="en-GB"/>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41727160-3C70-4A78-8A79-932FCF8BA587}" type="slidenum">
              <a:rPr lang="en-GB" smtClean="0"/>
              <a:t>‹#›</a:t>
            </a:fld>
            <a:endParaRPr lang="en-GB"/>
          </a:p>
        </p:txBody>
      </p:sp>
    </p:spTree>
    <p:extLst>
      <p:ext uri="{BB962C8B-B14F-4D97-AF65-F5344CB8AC3E}">
        <p14:creationId xmlns:p14="http://schemas.microsoft.com/office/powerpoint/2010/main" val="412549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CBBB95-74C9-4A10-A326-B358B17E1925}" type="datetimeFigureOut">
              <a:rPr lang="en-GB" smtClean="0"/>
              <a:t>07/12/2021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727160-3C70-4A78-8A79-932FCF8BA587}" type="slidenum">
              <a:rPr lang="en-GB" smtClean="0"/>
              <a:t>‹#›</a:t>
            </a:fld>
            <a:endParaRPr lang="en-GB"/>
          </a:p>
        </p:txBody>
      </p:sp>
    </p:spTree>
    <p:extLst>
      <p:ext uri="{BB962C8B-B14F-4D97-AF65-F5344CB8AC3E}">
        <p14:creationId xmlns:p14="http://schemas.microsoft.com/office/powerpoint/2010/main" val="256584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CBBB95-74C9-4A10-A326-B358B17E1925}" type="datetimeFigureOut">
              <a:rPr lang="en-GB" smtClean="0"/>
              <a:t>07/12/2021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729455" y="2869895"/>
            <a:ext cx="1154151" cy="1090789"/>
          </a:xfrm>
        </p:spPr>
        <p:txBody>
          <a:bodyPr/>
          <a:lstStyle/>
          <a:p>
            <a:fld id="{41727160-3C70-4A78-8A79-932FCF8BA587}" type="slidenum">
              <a:rPr lang="en-GB" smtClean="0"/>
              <a:t>‹#›</a:t>
            </a:fld>
            <a:endParaRPr lang="en-GB"/>
          </a:p>
        </p:txBody>
      </p:sp>
    </p:spTree>
    <p:extLst>
      <p:ext uri="{BB962C8B-B14F-4D97-AF65-F5344CB8AC3E}">
        <p14:creationId xmlns:p14="http://schemas.microsoft.com/office/powerpoint/2010/main" val="818415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CBBB95-74C9-4A10-A326-B358B17E1925}" type="datetimeFigureOut">
              <a:rPr lang="en-GB" smtClean="0"/>
              <a:t>07/12/2021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727160-3C70-4A78-8A79-932FCF8BA587}" type="slidenum">
              <a:rPr lang="en-GB" smtClean="0"/>
              <a:t>‹#›</a:t>
            </a:fld>
            <a:endParaRPr lang="en-GB"/>
          </a:p>
        </p:txBody>
      </p:sp>
    </p:spTree>
    <p:extLst>
      <p:ext uri="{BB962C8B-B14F-4D97-AF65-F5344CB8AC3E}">
        <p14:creationId xmlns:p14="http://schemas.microsoft.com/office/powerpoint/2010/main" val="2110282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CBBB95-74C9-4A10-A326-B358B17E1925}" type="datetimeFigureOut">
              <a:rPr lang="en-GB" smtClean="0"/>
              <a:t>07/12/2021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1727160-3C70-4A78-8A79-932FCF8BA587}" type="slidenum">
              <a:rPr lang="en-GB" smtClean="0"/>
              <a:t>‹#›</a:t>
            </a:fld>
            <a:endParaRPr lang="en-GB"/>
          </a:p>
        </p:txBody>
      </p:sp>
    </p:spTree>
    <p:extLst>
      <p:ext uri="{BB962C8B-B14F-4D97-AF65-F5344CB8AC3E}">
        <p14:creationId xmlns:p14="http://schemas.microsoft.com/office/powerpoint/2010/main" val="255921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CCBBB95-74C9-4A10-A326-B358B17E1925}" type="datetimeFigureOut">
              <a:rPr lang="en-GB" smtClean="0"/>
              <a:t>07/12/2021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1727160-3C70-4A78-8A79-932FCF8BA587}" type="slidenum">
              <a:rPr lang="en-GB" smtClean="0"/>
              <a:t>‹#›</a:t>
            </a:fld>
            <a:endParaRPr lang="en-GB"/>
          </a:p>
        </p:txBody>
      </p:sp>
    </p:spTree>
    <p:extLst>
      <p:ext uri="{BB962C8B-B14F-4D97-AF65-F5344CB8AC3E}">
        <p14:creationId xmlns:p14="http://schemas.microsoft.com/office/powerpoint/2010/main" val="2529027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CCBBB95-74C9-4A10-A326-B358B17E1925}" type="datetimeFigureOut">
              <a:rPr lang="en-GB" smtClean="0"/>
              <a:t>07/12/2021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1727160-3C70-4A78-8A79-932FCF8BA587}" type="slidenum">
              <a:rPr lang="en-GB" smtClean="0"/>
              <a:t>‹#›</a:t>
            </a:fld>
            <a:endParaRPr lang="en-GB"/>
          </a:p>
        </p:txBody>
      </p:sp>
    </p:spTree>
    <p:extLst>
      <p:ext uri="{BB962C8B-B14F-4D97-AF65-F5344CB8AC3E}">
        <p14:creationId xmlns:p14="http://schemas.microsoft.com/office/powerpoint/2010/main" val="839863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CCBBB95-74C9-4A10-A326-B358B17E1925}" type="datetimeFigureOut">
              <a:rPr lang="en-GB" smtClean="0"/>
              <a:t>07/12/2021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727160-3C70-4A78-8A79-932FCF8BA587}" type="slidenum">
              <a:rPr lang="en-GB" smtClean="0"/>
              <a:t>‹#›</a:t>
            </a:fld>
            <a:endParaRPr lang="en-GB"/>
          </a:p>
        </p:txBody>
      </p:sp>
    </p:spTree>
    <p:extLst>
      <p:ext uri="{BB962C8B-B14F-4D97-AF65-F5344CB8AC3E}">
        <p14:creationId xmlns:p14="http://schemas.microsoft.com/office/powerpoint/2010/main" val="2908104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CCBBB95-74C9-4A10-A326-B358B17E1925}" type="datetimeFigureOut">
              <a:rPr lang="en-GB" smtClean="0"/>
              <a:t>07/12/2021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727160-3C70-4A78-8A79-932FCF8BA587}" type="slidenum">
              <a:rPr lang="en-GB" smtClean="0"/>
              <a:t>‹#›</a:t>
            </a:fld>
            <a:endParaRPr lang="en-GB"/>
          </a:p>
        </p:txBody>
      </p:sp>
    </p:spTree>
    <p:extLst>
      <p:ext uri="{BB962C8B-B14F-4D97-AF65-F5344CB8AC3E}">
        <p14:creationId xmlns:p14="http://schemas.microsoft.com/office/powerpoint/2010/main" val="3127474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CCBBB95-74C9-4A10-A326-B358B17E1925}" type="datetimeFigureOut">
              <a:rPr lang="en-GB" smtClean="0"/>
              <a:t>07/12/2021</a:t>
            </a:fld>
            <a:endParaRPr lang="en-GB"/>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41727160-3C70-4A78-8A79-932FCF8BA587}" type="slidenum">
              <a:rPr lang="en-GB" smtClean="0"/>
              <a:t>‹#›</a:t>
            </a:fld>
            <a:endParaRPr lang="en-GB"/>
          </a:p>
        </p:txBody>
      </p:sp>
    </p:spTree>
    <p:extLst>
      <p:ext uri="{BB962C8B-B14F-4D97-AF65-F5344CB8AC3E}">
        <p14:creationId xmlns:p14="http://schemas.microsoft.com/office/powerpoint/2010/main" val="202235007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latin typeface="Times New Roman" panose="02020603050405020304" pitchFamily="18" charset="0"/>
                <a:cs typeface="Times New Roman" panose="02020603050405020304" pitchFamily="18" charset="0"/>
              </a:rPr>
              <a:t>Saint Stephen's Day</a:t>
            </a:r>
            <a:endParaRPr lang="en-GB"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r>
              <a:rPr lang="en-GB" dirty="0" err="1" smtClean="0">
                <a:latin typeface="Times New Roman" panose="02020603050405020304" pitchFamily="18" charset="0"/>
                <a:cs typeface="Times New Roman" panose="02020603050405020304" pitchFamily="18" charset="0"/>
              </a:rPr>
              <a:t>by:Kristina</a:t>
            </a:r>
            <a:r>
              <a:rPr lang="en-GB"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Cvorovic</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7041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40165"/>
            <a:ext cx="9613861" cy="1080938"/>
          </a:xfrm>
        </p:spPr>
        <p:txBody>
          <a:bodyPr/>
          <a:lstStyle/>
          <a:p>
            <a:r>
              <a:rPr lang="en-GB" dirty="0"/>
              <a:t>The </a:t>
            </a:r>
            <a:r>
              <a:rPr lang="en-GB" dirty="0" smtClean="0"/>
              <a:t>content</a:t>
            </a:r>
            <a:r>
              <a:rPr lang="sr-Latn-RS" dirty="0" smtClean="0"/>
              <a:t>:</a:t>
            </a:r>
            <a:endParaRPr lang="en-GB" dirty="0"/>
          </a:p>
        </p:txBody>
      </p:sp>
      <p:sp>
        <p:nvSpPr>
          <p:cNvPr id="3" name="Content Placeholder 2"/>
          <p:cNvSpPr>
            <a:spLocks noGrp="1"/>
          </p:cNvSpPr>
          <p:nvPr>
            <p:ph idx="1"/>
          </p:nvPr>
        </p:nvSpPr>
        <p:spPr/>
        <p:txBody>
          <a:bodyPr/>
          <a:lstStyle/>
          <a:p>
            <a:r>
              <a:rPr lang="sr-Latn-RS" dirty="0"/>
              <a:t>G</a:t>
            </a:r>
            <a:r>
              <a:rPr lang="en-GB" dirty="0" err="1"/>
              <a:t>enerally</a:t>
            </a:r>
            <a:r>
              <a:rPr lang="en-GB" dirty="0"/>
              <a:t> about</a:t>
            </a:r>
            <a:r>
              <a:rPr lang="sr-Latn-RS" dirty="0"/>
              <a:t> </a:t>
            </a:r>
            <a:r>
              <a:rPr lang="en-US" dirty="0" err="1" smtClean="0"/>
              <a:t>Stevanjdan</a:t>
            </a:r>
            <a:endParaRPr lang="sr-Latn-RS" dirty="0" smtClean="0"/>
          </a:p>
          <a:p>
            <a:r>
              <a:rPr lang="en-US" dirty="0"/>
              <a:t>Serbian customs on that </a:t>
            </a:r>
            <a:r>
              <a:rPr lang="en-US" dirty="0" smtClean="0"/>
              <a:t>day</a:t>
            </a:r>
            <a:endParaRPr lang="sr-Latn-RS" dirty="0" smtClean="0"/>
          </a:p>
          <a:p>
            <a:r>
              <a:rPr lang="en-GB" dirty="0"/>
              <a:t>Feats and destiny</a:t>
            </a:r>
            <a:endParaRPr lang="en-GB" dirty="0" smtClean="0"/>
          </a:p>
          <a:p>
            <a:endParaRPr lang="en-GB" dirty="0"/>
          </a:p>
        </p:txBody>
      </p:sp>
    </p:spTree>
    <p:extLst>
      <p:ext uri="{BB962C8B-B14F-4D97-AF65-F5344CB8AC3E}">
        <p14:creationId xmlns:p14="http://schemas.microsoft.com/office/powerpoint/2010/main" val="18307645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G</a:t>
            </a:r>
            <a:r>
              <a:rPr lang="en-GB" dirty="0" err="1" smtClean="0"/>
              <a:t>enerally</a:t>
            </a:r>
            <a:r>
              <a:rPr lang="en-GB" dirty="0" smtClean="0"/>
              <a:t> about</a:t>
            </a:r>
            <a:r>
              <a:rPr lang="sr-Latn-RS" dirty="0" smtClean="0"/>
              <a:t> </a:t>
            </a:r>
            <a:r>
              <a:rPr lang="en-US" dirty="0" err="1"/>
              <a:t>Stevanjdan</a:t>
            </a:r>
            <a:endParaRPr lang="en-GB" dirty="0"/>
          </a:p>
        </p:txBody>
      </p:sp>
      <p:sp>
        <p:nvSpPr>
          <p:cNvPr id="3" name="Content Placeholder 2"/>
          <p:cNvSpPr>
            <a:spLocks noGrp="1"/>
          </p:cNvSpPr>
          <p:nvPr>
            <p:ph idx="1"/>
          </p:nvPr>
        </p:nvSpPr>
        <p:spPr/>
        <p:txBody>
          <a:bodyPr>
            <a:normAutofit/>
          </a:bodyPr>
          <a:lstStyle/>
          <a:p>
            <a:r>
              <a:rPr lang="en-US" dirty="0" err="1"/>
              <a:t>Stevanjdan</a:t>
            </a:r>
            <a:r>
              <a:rPr lang="en-US" dirty="0"/>
              <a:t> (</a:t>
            </a:r>
            <a:r>
              <a:rPr lang="en-US" dirty="0" err="1"/>
              <a:t>Stjepanjdan</a:t>
            </a:r>
            <a:r>
              <a:rPr lang="en-US" dirty="0"/>
              <a:t>) is the first baptismal feast after Christmas. This day, for those who do not celebrate the holiday, is also celebrated as the third day of Christmas. Saint Stefan is the first of the seven deacons ordained by the holy apostles, which is why he is called Archdeacon Stefan - the first among the deacons. As a preacher in </a:t>
            </a:r>
            <a:r>
              <a:rPr lang="en-US" dirty="0" err="1"/>
              <a:t>Jerusalim</a:t>
            </a:r>
            <a:r>
              <a:rPr lang="en-US" dirty="0"/>
              <a:t>, he was taken out of the city and stoned to death, which is why he is also called the First Martyr Stefan. His cousin </a:t>
            </a:r>
            <a:r>
              <a:rPr lang="en-US" dirty="0" err="1"/>
              <a:t>Savle</a:t>
            </a:r>
            <a:r>
              <a:rPr lang="en-US" dirty="0"/>
              <a:t>, later known as the Apostle </a:t>
            </a:r>
            <a:r>
              <a:rPr lang="en-US" dirty="0" err="1"/>
              <a:t>Pavle</a:t>
            </a:r>
            <a:r>
              <a:rPr lang="en-US" dirty="0"/>
              <a:t>, also took part in the stoning. </a:t>
            </a:r>
            <a:endParaRPr lang="en-GB" dirty="0"/>
          </a:p>
        </p:txBody>
      </p:sp>
    </p:spTree>
    <p:extLst>
      <p:ext uri="{BB962C8B-B14F-4D97-AF65-F5344CB8AC3E}">
        <p14:creationId xmlns:p14="http://schemas.microsoft.com/office/powerpoint/2010/main" val="39737128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buNone/>
            </a:pPr>
            <a:r>
              <a:rPr lang="en-US" dirty="0"/>
              <a:t>The </a:t>
            </a:r>
            <a:r>
              <a:rPr lang="en-US" dirty="0" err="1"/>
              <a:t>Republika</a:t>
            </a:r>
            <a:r>
              <a:rPr lang="en-US" dirty="0"/>
              <a:t> </a:t>
            </a:r>
            <a:r>
              <a:rPr lang="en-US" dirty="0" err="1"/>
              <a:t>Srpska</a:t>
            </a:r>
            <a:r>
              <a:rPr lang="en-US" dirty="0"/>
              <a:t> has been celebrating </a:t>
            </a:r>
            <a:r>
              <a:rPr lang="en-US" dirty="0" err="1"/>
              <a:t>Stevanjdan</a:t>
            </a:r>
            <a:r>
              <a:rPr lang="en-US" dirty="0"/>
              <a:t> as it's holiday since January 9, 1992, when the Serb Republic of </a:t>
            </a:r>
            <a:r>
              <a:rPr lang="en-US" dirty="0" err="1"/>
              <a:t>BiH</a:t>
            </a:r>
            <a:r>
              <a:rPr lang="en-US" dirty="0"/>
              <a:t> was proclaimed in Sarajevo, at the "</a:t>
            </a:r>
            <a:r>
              <a:rPr lang="en-US" dirty="0" err="1"/>
              <a:t>Holidej</a:t>
            </a:r>
            <a:r>
              <a:rPr lang="en-US" dirty="0"/>
              <a:t> In" hotel. On October 24, 1991, the first Assembly of the Serb People of Bosnia and Herzegovina was held in Sarajevo, which later grew into today's National Assembly of the </a:t>
            </a:r>
            <a:r>
              <a:rPr lang="en-US" dirty="0" err="1"/>
              <a:t>Republika</a:t>
            </a:r>
            <a:r>
              <a:rPr lang="en-US" dirty="0"/>
              <a:t> </a:t>
            </a:r>
            <a:r>
              <a:rPr lang="en-US" dirty="0" err="1"/>
              <a:t>Srpska</a:t>
            </a:r>
            <a:endParaRPr lang="en-GB" dirty="0"/>
          </a:p>
        </p:txBody>
      </p:sp>
    </p:spTree>
    <p:extLst>
      <p:ext uri="{BB962C8B-B14F-4D97-AF65-F5344CB8AC3E}">
        <p14:creationId xmlns:p14="http://schemas.microsoft.com/office/powerpoint/2010/main" val="2119390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Serbian customs on that day</a:t>
            </a:r>
            <a:endParaRPr lang="en-GB" dirty="0"/>
          </a:p>
        </p:txBody>
      </p:sp>
      <p:sp>
        <p:nvSpPr>
          <p:cNvPr id="3" name="Content Placeholder 2"/>
          <p:cNvSpPr>
            <a:spLocks noGrp="1"/>
          </p:cNvSpPr>
          <p:nvPr>
            <p:ph idx="1"/>
          </p:nvPr>
        </p:nvSpPr>
        <p:spPr/>
        <p:txBody>
          <a:bodyPr/>
          <a:lstStyle/>
          <a:p>
            <a:r>
              <a:rPr lang="en-US" dirty="0"/>
              <a:t>Serbians have a large number of folk customs related to </a:t>
            </a:r>
            <a:r>
              <a:rPr lang="en-US" dirty="0" err="1"/>
              <a:t>Stevanjdan</a:t>
            </a:r>
            <a:r>
              <a:rPr lang="en-US" dirty="0"/>
              <a:t>. The most common custom is to take Christmas straw out of the house on </a:t>
            </a:r>
            <a:r>
              <a:rPr lang="en-US" dirty="0" err="1"/>
              <a:t>Stevanjdan</a:t>
            </a:r>
            <a:r>
              <a:rPr lang="en-US" dirty="0"/>
              <a:t>, which, due to the belief in its power, is first carefully swept and collected, left in a barn, farm buildings, orchard or among bees, to encourage fruit or progress.</a:t>
            </a:r>
            <a:endParaRPr lang="en-GB" dirty="0"/>
          </a:p>
        </p:txBody>
      </p:sp>
    </p:spTree>
    <p:extLst>
      <p:ext uri="{BB962C8B-B14F-4D97-AF65-F5344CB8AC3E}">
        <p14:creationId xmlns:p14="http://schemas.microsoft.com/office/powerpoint/2010/main" val="12947367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Feats and destiny</a:t>
            </a:r>
          </a:p>
        </p:txBody>
      </p:sp>
      <p:sp>
        <p:nvSpPr>
          <p:cNvPr id="3" name="Content Placeholder 2"/>
          <p:cNvSpPr>
            <a:spLocks noGrp="1"/>
          </p:cNvSpPr>
          <p:nvPr>
            <p:ph idx="1"/>
          </p:nvPr>
        </p:nvSpPr>
        <p:spPr/>
        <p:txBody>
          <a:bodyPr/>
          <a:lstStyle/>
          <a:p>
            <a:r>
              <a:rPr lang="en-US" dirty="0"/>
              <a:t>With his faith he performed many miracles among the people, and he opposed his Jewish opponents with the wisdom and power of the Holy Spirit. He was accused of blaspheming God and Moses, and convicted with the help of false witnesses. The saint, enlightened by his faith, addressed the people and spoke about the many good deeds that God did to the people of Israel and called them traitors and executioners of Christ. Shortly afterwards, they took him out of the city and stoned him. Among the tormentors was his cousin </a:t>
            </a:r>
            <a:r>
              <a:rPr lang="en-US" dirty="0" err="1"/>
              <a:t>Savle</a:t>
            </a:r>
            <a:r>
              <a:rPr lang="en-US" dirty="0"/>
              <a:t>, later the apostle </a:t>
            </a:r>
            <a:r>
              <a:rPr lang="en-US" dirty="0" err="1"/>
              <a:t>Pavle</a:t>
            </a:r>
            <a:r>
              <a:rPr lang="en-US" dirty="0"/>
              <a:t>.</a:t>
            </a:r>
            <a:endParaRPr lang="en-GB" dirty="0"/>
          </a:p>
        </p:txBody>
      </p:sp>
    </p:spTree>
    <p:extLst>
      <p:ext uri="{BB962C8B-B14F-4D97-AF65-F5344CB8AC3E}">
        <p14:creationId xmlns:p14="http://schemas.microsoft.com/office/powerpoint/2010/main" val="1119870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a:t>The Most Holy Mother of God and Saint Jovan the Theologian watched Stefan's martyrdom from some distant place and prayed fervently to God for this martyr of truth and faith. The body of Saint Stephen was secretly taken and buried on his property by a secret Christian and Jewish prince </a:t>
            </a:r>
            <a:r>
              <a:rPr lang="en-US" dirty="0" err="1"/>
              <a:t>Gamlil</a:t>
            </a:r>
            <a:r>
              <a:rPr lang="en-US" dirty="0"/>
              <a:t>.</a:t>
            </a:r>
            <a:endParaRPr lang="en-GB" dirty="0"/>
          </a:p>
        </p:txBody>
      </p:sp>
    </p:spTree>
    <p:extLst>
      <p:ext uri="{BB962C8B-B14F-4D97-AF65-F5344CB8AC3E}">
        <p14:creationId xmlns:p14="http://schemas.microsoft.com/office/powerpoint/2010/main" val="210569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4110" y="3029527"/>
            <a:ext cx="3347291" cy="772452"/>
          </a:xfrm>
        </p:spPr>
        <p:txBody>
          <a:bodyPr/>
          <a:lstStyle/>
          <a:p>
            <a:pPr algn="ctr"/>
            <a:r>
              <a:rPr lang="en-US" dirty="0" smtClean="0">
                <a:latin typeface="Times New Roman" panose="02020603050405020304" pitchFamily="18" charset="0"/>
                <a:cs typeface="Times New Roman" panose="02020603050405020304" pitchFamily="18" charset="0"/>
              </a:rPr>
              <a:t>THE END</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2862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52</TotalTime>
  <Words>438</Words>
  <Application>Microsoft Office PowerPoint</Application>
  <PresentationFormat>Widescreen</PresentationFormat>
  <Paragraphs>15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Times New Roman</vt:lpstr>
      <vt:lpstr>Trebuchet MS</vt:lpstr>
      <vt:lpstr>Berlin</vt:lpstr>
      <vt:lpstr>Saint Stephen's Day</vt:lpstr>
      <vt:lpstr>The content:</vt:lpstr>
      <vt:lpstr>Generally about Stevanjdan</vt:lpstr>
      <vt:lpstr>PowerPoint Presentation</vt:lpstr>
      <vt:lpstr>Serbian customs on that day</vt:lpstr>
      <vt:lpstr>Feats and destiny</vt:lpstr>
      <vt:lpstr>PowerPoint Presentation</vt:lpstr>
      <vt:lpstr>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Ljubisa Cvorovic</dc:creator>
  <cp:lastModifiedBy>Ljubisa Cvorovic</cp:lastModifiedBy>
  <cp:revision>7</cp:revision>
  <dcterms:created xsi:type="dcterms:W3CDTF">2021-11-29T21:33:52Z</dcterms:created>
  <dcterms:modified xsi:type="dcterms:W3CDTF">2021-12-07T01:52:06Z</dcterms:modified>
</cp:coreProperties>
</file>